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59" r:id="rId5"/>
    <p:sldId id="271" r:id="rId6"/>
    <p:sldId id="261" r:id="rId7"/>
    <p:sldId id="272" r:id="rId8"/>
    <p:sldId id="267" r:id="rId9"/>
    <p:sldId id="270" r:id="rId10"/>
    <p:sldId id="26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F051A-6461-498C-AF25-B68F35A33907}" type="doc">
      <dgm:prSet loTypeId="urn:microsoft.com/office/officeart/2005/8/layout/radial3" loCatId="cycle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sv-SE"/>
        </a:p>
      </dgm:t>
    </dgm:pt>
    <dgm:pt modelId="{2E8D0D4B-8379-42B2-B9F7-7C5E55869EB9}">
      <dgm:prSet phldrT="[Text]" custT="1"/>
      <dgm:spPr>
        <a:xfrm>
          <a:off x="1537785" y="1427261"/>
          <a:ext cx="1389749" cy="1369951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sv-SE" sz="4000" b="1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5 P</a:t>
          </a:r>
        </a:p>
      </dgm:t>
    </dgm:pt>
    <dgm:pt modelId="{5BBE32D8-ABEC-42F8-8BBF-82CC0BD2EFBD}" type="parTrans" cxnId="{3A1D47EC-C6F8-46B3-B410-9AB66C1929B0}">
      <dgm:prSet/>
      <dgm:spPr/>
      <dgm:t>
        <a:bodyPr/>
        <a:lstStyle/>
        <a:p>
          <a:endParaRPr lang="sv-SE"/>
        </a:p>
      </dgm:t>
    </dgm:pt>
    <dgm:pt modelId="{BCD25C44-9C95-481C-B0A6-B5577430EB6F}" type="sibTrans" cxnId="{3A1D47EC-C6F8-46B3-B410-9AB66C1929B0}">
      <dgm:prSet/>
      <dgm:spPr/>
      <dgm:t>
        <a:bodyPr/>
        <a:lstStyle/>
        <a:p>
          <a:endParaRPr lang="sv-SE"/>
        </a:p>
      </dgm:t>
    </dgm:pt>
    <dgm:pt modelId="{29B1FC71-77E5-4A79-8A62-7269E20E01E6}">
      <dgm:prSet phldrT="[Text]" custT="1"/>
      <dgm:spPr>
        <a:xfrm>
          <a:off x="1611597" y="44817"/>
          <a:ext cx="1242125" cy="1184216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1"/>
                <a:satOff val="1818"/>
                <a:lumOff val="1048"/>
                <a:alphaOff val="6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1"/>
                <a:satOff val="1818"/>
                <a:lumOff val="1048"/>
                <a:alphaOff val="6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1"/>
                <a:satOff val="1818"/>
                <a:lumOff val="1048"/>
                <a:alphaOff val="6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sv-SE" sz="1200" b="1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P1: </a:t>
          </a:r>
        </a:p>
        <a:p>
          <a:r>
            <a:rPr lang="sv-SE" sz="1200" b="1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Syfte</a:t>
          </a:r>
        </a:p>
        <a:p>
          <a:r>
            <a:rPr lang="sv-SE" sz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Varför finns vår verksamhet?</a:t>
          </a:r>
        </a:p>
      </dgm:t>
    </dgm:pt>
    <dgm:pt modelId="{2225B04A-3525-45E9-8F3C-29625305ACAB}" type="parTrans" cxnId="{77A4C9FC-3BB1-4264-9119-23A94FA78100}">
      <dgm:prSet/>
      <dgm:spPr/>
      <dgm:t>
        <a:bodyPr/>
        <a:lstStyle/>
        <a:p>
          <a:endParaRPr lang="sv-SE"/>
        </a:p>
      </dgm:t>
    </dgm:pt>
    <dgm:pt modelId="{A3C52EEF-4E79-4C6D-946A-90958D950D78}" type="sibTrans" cxnId="{77A4C9FC-3BB1-4264-9119-23A94FA78100}">
      <dgm:prSet/>
      <dgm:spPr/>
      <dgm:t>
        <a:bodyPr/>
        <a:lstStyle/>
        <a:p>
          <a:endParaRPr lang="sv-SE"/>
        </a:p>
      </dgm:t>
    </dgm:pt>
    <dgm:pt modelId="{E536CA57-A319-4992-8F98-55154B31D83C}">
      <dgm:prSet phldrT="[Text]" custT="1"/>
      <dgm:spPr>
        <a:xfrm>
          <a:off x="3014701" y="1064232"/>
          <a:ext cx="1242125" cy="1184216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1"/>
                <a:satOff val="3636"/>
                <a:lumOff val="2096"/>
                <a:alphaOff val="12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1"/>
                <a:satOff val="3636"/>
                <a:lumOff val="2096"/>
                <a:alphaOff val="12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1"/>
                <a:satOff val="3636"/>
                <a:lumOff val="2096"/>
                <a:alphaOff val="12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sv-SE" sz="1200" b="1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P2: Patienter</a:t>
          </a:r>
        </a:p>
        <a:p>
          <a:r>
            <a:rPr lang="sv-SE" sz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Vilka är våra patienter?</a:t>
          </a:r>
          <a:br>
            <a:rPr lang="sv-SE" sz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</a:br>
          <a:endParaRPr lang="sv-SE" sz="1200" dirty="0">
            <a:solidFill>
              <a:sysClr val="windowText" lastClr="000000"/>
            </a:solidFill>
            <a:latin typeface="Georgia"/>
            <a:ea typeface="+mn-ea"/>
            <a:cs typeface="+mn-cs"/>
          </a:endParaRPr>
        </a:p>
      </dgm:t>
    </dgm:pt>
    <dgm:pt modelId="{1078CF44-66E0-4E44-819D-CC29D75A53C4}" type="parTrans" cxnId="{091C960D-79BC-4480-A651-F1E4ACBFD934}">
      <dgm:prSet/>
      <dgm:spPr/>
      <dgm:t>
        <a:bodyPr/>
        <a:lstStyle/>
        <a:p>
          <a:endParaRPr lang="sv-SE"/>
        </a:p>
      </dgm:t>
    </dgm:pt>
    <dgm:pt modelId="{DC046ED4-8014-4643-B21F-C7BA287E529A}" type="sibTrans" cxnId="{091C960D-79BC-4480-A651-F1E4ACBFD934}">
      <dgm:prSet/>
      <dgm:spPr/>
      <dgm:t>
        <a:bodyPr/>
        <a:lstStyle/>
        <a:p>
          <a:endParaRPr lang="sv-SE"/>
        </a:p>
      </dgm:t>
    </dgm:pt>
    <dgm:pt modelId="{8CC9E408-3875-4639-9967-635C1475C979}">
      <dgm:prSet phldrT="[Text]" custT="1"/>
      <dgm:spPr>
        <a:xfrm>
          <a:off x="2478763" y="2713681"/>
          <a:ext cx="1242125" cy="1184216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2"/>
                <a:satOff val="5453"/>
                <a:lumOff val="3145"/>
                <a:alphaOff val="18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2"/>
                <a:satOff val="5453"/>
                <a:lumOff val="3145"/>
                <a:alphaOff val="18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2"/>
                <a:satOff val="5453"/>
                <a:lumOff val="3145"/>
                <a:alphaOff val="18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sv-SE" sz="1200" b="1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P3: Personal</a:t>
          </a:r>
        </a:p>
        <a:p>
          <a:r>
            <a:rPr lang="sv-SE" sz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Vilka arbetar här?</a:t>
          </a:r>
        </a:p>
      </dgm:t>
    </dgm:pt>
    <dgm:pt modelId="{21D3D43A-AC7C-4014-84A4-0A8FA8C1DCA0}" type="parTrans" cxnId="{012920F5-03DA-4FFC-85DE-15D59C17BAE0}">
      <dgm:prSet/>
      <dgm:spPr/>
      <dgm:t>
        <a:bodyPr/>
        <a:lstStyle/>
        <a:p>
          <a:endParaRPr lang="sv-SE"/>
        </a:p>
      </dgm:t>
    </dgm:pt>
    <dgm:pt modelId="{128E8BB0-ECE1-405F-BA69-5FACC078DC4C}" type="sibTrans" cxnId="{012920F5-03DA-4FFC-85DE-15D59C17BAE0}">
      <dgm:prSet/>
      <dgm:spPr/>
      <dgm:t>
        <a:bodyPr/>
        <a:lstStyle/>
        <a:p>
          <a:endParaRPr lang="sv-SE"/>
        </a:p>
      </dgm:t>
    </dgm:pt>
    <dgm:pt modelId="{8E73A669-F388-4D8B-9BB0-FEB3A2C8D226}">
      <dgm:prSet phldrT="[Text]" custT="1"/>
      <dgm:spPr>
        <a:xfrm>
          <a:off x="744431" y="2713681"/>
          <a:ext cx="1242125" cy="1184216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3"/>
                <a:satOff val="7271"/>
                <a:lumOff val="4193"/>
                <a:alphaOff val="24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3"/>
                <a:satOff val="7271"/>
                <a:lumOff val="4193"/>
                <a:alphaOff val="24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3"/>
                <a:satOff val="7271"/>
                <a:lumOff val="4193"/>
                <a:alphaOff val="24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sv-SE" sz="1200" b="1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P4: Processer</a:t>
          </a:r>
        </a:p>
        <a:p>
          <a:r>
            <a:rPr lang="sv-SE" sz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Vilka är våra huvud-processer?</a:t>
          </a:r>
        </a:p>
      </dgm:t>
    </dgm:pt>
    <dgm:pt modelId="{06D07DDB-AF5A-42C3-AE8F-65B27C325B75}" type="parTrans" cxnId="{78398823-056A-4986-AF95-1D81681EF727}">
      <dgm:prSet/>
      <dgm:spPr/>
      <dgm:t>
        <a:bodyPr/>
        <a:lstStyle/>
        <a:p>
          <a:endParaRPr lang="sv-SE"/>
        </a:p>
      </dgm:t>
    </dgm:pt>
    <dgm:pt modelId="{E8D9BE16-006D-4646-AFDF-63EBD3918BE1}" type="sibTrans" cxnId="{78398823-056A-4986-AF95-1D81681EF727}">
      <dgm:prSet/>
      <dgm:spPr/>
      <dgm:t>
        <a:bodyPr/>
        <a:lstStyle/>
        <a:p>
          <a:endParaRPr lang="sv-SE"/>
        </a:p>
      </dgm:t>
    </dgm:pt>
    <dgm:pt modelId="{67C134C4-1F5C-4B63-BD33-54F43FE33C2A}">
      <dgm:prSet phldrT="[Text]" custT="1"/>
      <dgm:spPr>
        <a:xfrm>
          <a:off x="208492" y="1064232"/>
          <a:ext cx="1242125" cy="1184216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4"/>
                <a:satOff val="9089"/>
                <a:lumOff val="5241"/>
                <a:alphaOff val="30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4"/>
                <a:satOff val="9089"/>
                <a:lumOff val="5241"/>
                <a:alphaOff val="30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4"/>
                <a:satOff val="9089"/>
                <a:lumOff val="5241"/>
                <a:alphaOff val="30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sv-SE" sz="1200" b="1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P5: Mönster</a:t>
          </a:r>
        </a:p>
        <a:p>
          <a:r>
            <a:rPr lang="sv-SE" sz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Lärdomar om vårt  mikrosystem</a:t>
          </a:r>
        </a:p>
      </dgm:t>
    </dgm:pt>
    <dgm:pt modelId="{24658A35-3458-4F6F-8B2F-05213ED126B0}" type="parTrans" cxnId="{2D9E5C91-7B77-4CBD-ACE0-C3638F5D1FEE}">
      <dgm:prSet/>
      <dgm:spPr/>
      <dgm:t>
        <a:bodyPr/>
        <a:lstStyle/>
        <a:p>
          <a:endParaRPr lang="sv-SE"/>
        </a:p>
      </dgm:t>
    </dgm:pt>
    <dgm:pt modelId="{1E02E66F-46B1-45DF-998C-E80167C511B5}" type="sibTrans" cxnId="{2D9E5C91-7B77-4CBD-ACE0-C3638F5D1FEE}">
      <dgm:prSet/>
      <dgm:spPr/>
      <dgm:t>
        <a:bodyPr/>
        <a:lstStyle/>
        <a:p>
          <a:endParaRPr lang="sv-SE"/>
        </a:p>
      </dgm:t>
    </dgm:pt>
    <dgm:pt modelId="{F81BE885-A05A-46D4-B954-023894B7D9D3}">
      <dgm:prSet phldrT="[Text]"/>
      <dgm:spPr/>
      <dgm:t>
        <a:bodyPr/>
        <a:lstStyle/>
        <a:p>
          <a:endParaRPr lang="sv-SE" dirty="0"/>
        </a:p>
      </dgm:t>
    </dgm:pt>
    <dgm:pt modelId="{F50822FD-CAB6-49BC-9855-BF6218241ED6}" type="parTrans" cxnId="{3E39D59A-0A9E-49FF-90F5-B58FE06D627F}">
      <dgm:prSet/>
      <dgm:spPr/>
      <dgm:t>
        <a:bodyPr/>
        <a:lstStyle/>
        <a:p>
          <a:endParaRPr lang="sv-SE"/>
        </a:p>
      </dgm:t>
    </dgm:pt>
    <dgm:pt modelId="{2BF2A070-31AB-4903-88A6-B17A9A9961CE}" type="sibTrans" cxnId="{3E39D59A-0A9E-49FF-90F5-B58FE06D627F}">
      <dgm:prSet/>
      <dgm:spPr/>
      <dgm:t>
        <a:bodyPr/>
        <a:lstStyle/>
        <a:p>
          <a:endParaRPr lang="sv-SE"/>
        </a:p>
      </dgm:t>
    </dgm:pt>
    <dgm:pt modelId="{73B0BCB9-C284-4BE3-9FFB-4EED9692723E}" type="pres">
      <dgm:prSet presAssocID="{7E8F051A-6461-498C-AF25-B68F35A33907}" presName="composite" presStyleCnt="0">
        <dgm:presLayoutVars>
          <dgm:chMax val="1"/>
          <dgm:dir/>
          <dgm:resizeHandles val="exact"/>
        </dgm:presLayoutVars>
      </dgm:prSet>
      <dgm:spPr/>
    </dgm:pt>
    <dgm:pt modelId="{65069BC3-7828-4371-B195-203410B2E861}" type="pres">
      <dgm:prSet presAssocID="{7E8F051A-6461-498C-AF25-B68F35A33907}" presName="radial" presStyleCnt="0">
        <dgm:presLayoutVars>
          <dgm:animLvl val="ctr"/>
        </dgm:presLayoutVars>
      </dgm:prSet>
      <dgm:spPr/>
    </dgm:pt>
    <dgm:pt modelId="{0BD7866F-C754-4E0C-8697-E7AECC99DFDA}" type="pres">
      <dgm:prSet presAssocID="{2E8D0D4B-8379-42B2-B9F7-7C5E55869EB9}" presName="centerShape" presStyleLbl="vennNode1" presStyleIdx="0" presStyleCnt="6" custScaleX="61281" custScaleY="60408"/>
      <dgm:spPr/>
    </dgm:pt>
    <dgm:pt modelId="{C45CF259-1E56-4F49-BDDE-EFA5D4F56449}" type="pres">
      <dgm:prSet presAssocID="{29B1FC71-77E5-4A79-8A62-7269E20E01E6}" presName="node" presStyleLbl="vennNode1" presStyleIdx="1" presStyleCnt="6" custScaleX="109543" custScaleY="104436">
        <dgm:presLayoutVars>
          <dgm:bulletEnabled val="1"/>
        </dgm:presLayoutVars>
      </dgm:prSet>
      <dgm:spPr/>
    </dgm:pt>
    <dgm:pt modelId="{FD925139-3369-4680-A138-8EB10C9425DE}" type="pres">
      <dgm:prSet presAssocID="{E536CA57-A319-4992-8F98-55154B31D83C}" presName="node" presStyleLbl="vennNode1" presStyleIdx="2" presStyleCnt="6" custScaleX="109543" custScaleY="104436">
        <dgm:presLayoutVars>
          <dgm:bulletEnabled val="1"/>
        </dgm:presLayoutVars>
      </dgm:prSet>
      <dgm:spPr/>
    </dgm:pt>
    <dgm:pt modelId="{FE0EA004-C6F2-45CF-933D-362DF6BA0CF9}" type="pres">
      <dgm:prSet presAssocID="{8CC9E408-3875-4639-9967-635C1475C979}" presName="node" presStyleLbl="vennNode1" presStyleIdx="3" presStyleCnt="6" custScaleX="109543" custScaleY="104436">
        <dgm:presLayoutVars>
          <dgm:bulletEnabled val="1"/>
        </dgm:presLayoutVars>
      </dgm:prSet>
      <dgm:spPr/>
    </dgm:pt>
    <dgm:pt modelId="{F3BA2F84-2E2C-43FB-9091-22EE200339DC}" type="pres">
      <dgm:prSet presAssocID="{8E73A669-F388-4D8B-9BB0-FEB3A2C8D226}" presName="node" presStyleLbl="vennNode1" presStyleIdx="4" presStyleCnt="6" custScaleX="109543" custScaleY="104436">
        <dgm:presLayoutVars>
          <dgm:bulletEnabled val="1"/>
        </dgm:presLayoutVars>
      </dgm:prSet>
      <dgm:spPr/>
    </dgm:pt>
    <dgm:pt modelId="{6E7EC5C7-EB28-4686-AC13-E0582E0E412B}" type="pres">
      <dgm:prSet presAssocID="{67C134C4-1F5C-4B63-BD33-54F43FE33C2A}" presName="node" presStyleLbl="vennNode1" presStyleIdx="5" presStyleCnt="6" custScaleX="109543" custScaleY="104436">
        <dgm:presLayoutVars>
          <dgm:bulletEnabled val="1"/>
        </dgm:presLayoutVars>
      </dgm:prSet>
      <dgm:spPr/>
    </dgm:pt>
  </dgm:ptLst>
  <dgm:cxnLst>
    <dgm:cxn modelId="{66D30603-7328-4E1A-9AB9-9BFC199F928F}" type="presOf" srcId="{8E73A669-F388-4D8B-9BB0-FEB3A2C8D226}" destId="{F3BA2F84-2E2C-43FB-9091-22EE200339DC}" srcOrd="0" destOrd="0" presId="urn:microsoft.com/office/officeart/2005/8/layout/radial3"/>
    <dgm:cxn modelId="{11020D0C-CDC2-4A3E-A9B5-F67E364B48F7}" type="presOf" srcId="{2E8D0D4B-8379-42B2-B9F7-7C5E55869EB9}" destId="{0BD7866F-C754-4E0C-8697-E7AECC99DFDA}" srcOrd="0" destOrd="0" presId="urn:microsoft.com/office/officeart/2005/8/layout/radial3"/>
    <dgm:cxn modelId="{091C960D-79BC-4480-A651-F1E4ACBFD934}" srcId="{2E8D0D4B-8379-42B2-B9F7-7C5E55869EB9}" destId="{E536CA57-A319-4992-8F98-55154B31D83C}" srcOrd="1" destOrd="0" parTransId="{1078CF44-66E0-4E44-819D-CC29D75A53C4}" sibTransId="{DC046ED4-8014-4643-B21F-C7BA287E529A}"/>
    <dgm:cxn modelId="{25E4C015-F3EC-406B-836F-A0AA507E9B69}" type="presOf" srcId="{7E8F051A-6461-498C-AF25-B68F35A33907}" destId="{73B0BCB9-C284-4BE3-9FFB-4EED9692723E}" srcOrd="0" destOrd="0" presId="urn:microsoft.com/office/officeart/2005/8/layout/radial3"/>
    <dgm:cxn modelId="{78398823-056A-4986-AF95-1D81681EF727}" srcId="{2E8D0D4B-8379-42B2-B9F7-7C5E55869EB9}" destId="{8E73A669-F388-4D8B-9BB0-FEB3A2C8D226}" srcOrd="3" destOrd="0" parTransId="{06D07DDB-AF5A-42C3-AE8F-65B27C325B75}" sibTransId="{E8D9BE16-006D-4646-AFDF-63EBD3918BE1}"/>
    <dgm:cxn modelId="{1FDE875D-9A97-4E01-91F8-9A305579A1F7}" type="presOf" srcId="{E536CA57-A319-4992-8F98-55154B31D83C}" destId="{FD925139-3369-4680-A138-8EB10C9425DE}" srcOrd="0" destOrd="0" presId="urn:microsoft.com/office/officeart/2005/8/layout/radial3"/>
    <dgm:cxn modelId="{2D9E5C91-7B77-4CBD-ACE0-C3638F5D1FEE}" srcId="{2E8D0D4B-8379-42B2-B9F7-7C5E55869EB9}" destId="{67C134C4-1F5C-4B63-BD33-54F43FE33C2A}" srcOrd="4" destOrd="0" parTransId="{24658A35-3458-4F6F-8B2F-05213ED126B0}" sibTransId="{1E02E66F-46B1-45DF-998C-E80167C511B5}"/>
    <dgm:cxn modelId="{3E39D59A-0A9E-49FF-90F5-B58FE06D627F}" srcId="{7E8F051A-6461-498C-AF25-B68F35A33907}" destId="{F81BE885-A05A-46D4-B954-023894B7D9D3}" srcOrd="1" destOrd="0" parTransId="{F50822FD-CAB6-49BC-9855-BF6218241ED6}" sibTransId="{2BF2A070-31AB-4903-88A6-B17A9A9961CE}"/>
    <dgm:cxn modelId="{967E00C5-8352-40CF-B666-1A68D85DCD7D}" type="presOf" srcId="{8CC9E408-3875-4639-9967-635C1475C979}" destId="{FE0EA004-C6F2-45CF-933D-362DF6BA0CF9}" srcOrd="0" destOrd="0" presId="urn:microsoft.com/office/officeart/2005/8/layout/radial3"/>
    <dgm:cxn modelId="{0FAC4EC7-E56B-4F30-B48D-A8CA20FDD246}" type="presOf" srcId="{29B1FC71-77E5-4A79-8A62-7269E20E01E6}" destId="{C45CF259-1E56-4F49-BDDE-EFA5D4F56449}" srcOrd="0" destOrd="0" presId="urn:microsoft.com/office/officeart/2005/8/layout/radial3"/>
    <dgm:cxn modelId="{943FF1DF-3118-40C5-825E-73BB8310EE6B}" type="presOf" srcId="{67C134C4-1F5C-4B63-BD33-54F43FE33C2A}" destId="{6E7EC5C7-EB28-4686-AC13-E0582E0E412B}" srcOrd="0" destOrd="0" presId="urn:microsoft.com/office/officeart/2005/8/layout/radial3"/>
    <dgm:cxn modelId="{3A1D47EC-C6F8-46B3-B410-9AB66C1929B0}" srcId="{7E8F051A-6461-498C-AF25-B68F35A33907}" destId="{2E8D0D4B-8379-42B2-B9F7-7C5E55869EB9}" srcOrd="0" destOrd="0" parTransId="{5BBE32D8-ABEC-42F8-8BBF-82CC0BD2EFBD}" sibTransId="{BCD25C44-9C95-481C-B0A6-B5577430EB6F}"/>
    <dgm:cxn modelId="{012920F5-03DA-4FFC-85DE-15D59C17BAE0}" srcId="{2E8D0D4B-8379-42B2-B9F7-7C5E55869EB9}" destId="{8CC9E408-3875-4639-9967-635C1475C979}" srcOrd="2" destOrd="0" parTransId="{21D3D43A-AC7C-4014-84A4-0A8FA8C1DCA0}" sibTransId="{128E8BB0-ECE1-405F-BA69-5FACC078DC4C}"/>
    <dgm:cxn modelId="{77A4C9FC-3BB1-4264-9119-23A94FA78100}" srcId="{2E8D0D4B-8379-42B2-B9F7-7C5E55869EB9}" destId="{29B1FC71-77E5-4A79-8A62-7269E20E01E6}" srcOrd="0" destOrd="0" parTransId="{2225B04A-3525-45E9-8F3C-29625305ACAB}" sibTransId="{A3C52EEF-4E79-4C6D-946A-90958D950D78}"/>
    <dgm:cxn modelId="{E8058B9A-085F-4778-853B-6D3BB1FBE327}" type="presParOf" srcId="{73B0BCB9-C284-4BE3-9FFB-4EED9692723E}" destId="{65069BC3-7828-4371-B195-203410B2E861}" srcOrd="0" destOrd="0" presId="urn:microsoft.com/office/officeart/2005/8/layout/radial3"/>
    <dgm:cxn modelId="{6A4573FF-333D-4C7F-A7D9-A1FECFFB8A26}" type="presParOf" srcId="{65069BC3-7828-4371-B195-203410B2E861}" destId="{0BD7866F-C754-4E0C-8697-E7AECC99DFDA}" srcOrd="0" destOrd="0" presId="urn:microsoft.com/office/officeart/2005/8/layout/radial3"/>
    <dgm:cxn modelId="{17184935-257D-4C52-9BDF-7FC642707BC0}" type="presParOf" srcId="{65069BC3-7828-4371-B195-203410B2E861}" destId="{C45CF259-1E56-4F49-BDDE-EFA5D4F56449}" srcOrd="1" destOrd="0" presId="urn:microsoft.com/office/officeart/2005/8/layout/radial3"/>
    <dgm:cxn modelId="{E975BFAC-5561-4116-BD7E-B80C7EE0DCF2}" type="presParOf" srcId="{65069BC3-7828-4371-B195-203410B2E861}" destId="{FD925139-3369-4680-A138-8EB10C9425DE}" srcOrd="2" destOrd="0" presId="urn:microsoft.com/office/officeart/2005/8/layout/radial3"/>
    <dgm:cxn modelId="{2F9AA980-14D1-4D9A-80A1-087FA0149170}" type="presParOf" srcId="{65069BC3-7828-4371-B195-203410B2E861}" destId="{FE0EA004-C6F2-45CF-933D-362DF6BA0CF9}" srcOrd="3" destOrd="0" presId="urn:microsoft.com/office/officeart/2005/8/layout/radial3"/>
    <dgm:cxn modelId="{4D90A2AE-307E-4427-91B5-E7772DAE1074}" type="presParOf" srcId="{65069BC3-7828-4371-B195-203410B2E861}" destId="{F3BA2F84-2E2C-43FB-9091-22EE200339DC}" srcOrd="4" destOrd="0" presId="urn:microsoft.com/office/officeart/2005/8/layout/radial3"/>
    <dgm:cxn modelId="{B9DE19B9-E647-46AE-9916-4FA3D9B5BCFB}" type="presParOf" srcId="{65069BC3-7828-4371-B195-203410B2E861}" destId="{6E7EC5C7-EB28-4686-AC13-E0582E0E412B}" srcOrd="5" destOrd="0" presId="urn:microsoft.com/office/officeart/2005/8/layout/radial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7866F-C754-4E0C-8697-E7AECC99DFDA}">
      <dsp:nvSpPr>
        <dsp:cNvPr id="0" name=""/>
        <dsp:cNvSpPr/>
      </dsp:nvSpPr>
      <dsp:spPr>
        <a:xfrm>
          <a:off x="1940172" y="1776180"/>
          <a:ext cx="1729498" cy="1704860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000" b="1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5 P</a:t>
          </a:r>
        </a:p>
      </dsp:txBody>
      <dsp:txXfrm>
        <a:off x="2193451" y="2025851"/>
        <a:ext cx="1222940" cy="1205518"/>
      </dsp:txXfrm>
    </dsp:sp>
    <dsp:sp modelId="{C45CF259-1E56-4F49-BDDE-EFA5D4F56449}">
      <dsp:nvSpPr>
        <dsp:cNvPr id="0" name=""/>
        <dsp:cNvSpPr/>
      </dsp:nvSpPr>
      <dsp:spPr>
        <a:xfrm>
          <a:off x="2032029" y="55774"/>
          <a:ext cx="1545784" cy="1473718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1"/>
                <a:satOff val="1818"/>
                <a:lumOff val="1048"/>
                <a:alphaOff val="6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1"/>
                <a:satOff val="1818"/>
                <a:lumOff val="1048"/>
                <a:alphaOff val="6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1"/>
                <a:satOff val="1818"/>
                <a:lumOff val="1048"/>
                <a:alphaOff val="6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P1: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Syfte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Varför finns vår verksamhet?</a:t>
          </a:r>
        </a:p>
      </dsp:txBody>
      <dsp:txXfrm>
        <a:off x="2258404" y="271595"/>
        <a:ext cx="1093034" cy="1042076"/>
      </dsp:txXfrm>
    </dsp:sp>
    <dsp:sp modelId="{FD925139-3369-4680-A138-8EB10C9425DE}">
      <dsp:nvSpPr>
        <dsp:cNvPr id="0" name=""/>
        <dsp:cNvSpPr/>
      </dsp:nvSpPr>
      <dsp:spPr>
        <a:xfrm>
          <a:off x="3778148" y="1324403"/>
          <a:ext cx="1545784" cy="1473718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1"/>
                <a:satOff val="3636"/>
                <a:lumOff val="2096"/>
                <a:alphaOff val="12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1"/>
                <a:satOff val="3636"/>
                <a:lumOff val="2096"/>
                <a:alphaOff val="12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1"/>
                <a:satOff val="3636"/>
                <a:lumOff val="2096"/>
                <a:alphaOff val="12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P2: Patienter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Vilka är våra patienter?</a:t>
          </a:r>
          <a:br>
            <a:rPr lang="sv-SE" sz="1200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</a:br>
          <a:endParaRPr lang="sv-SE" sz="1200" kern="1200" dirty="0">
            <a:solidFill>
              <a:sysClr val="windowText" lastClr="000000"/>
            </a:solidFill>
            <a:latin typeface="Georgia"/>
            <a:ea typeface="+mn-ea"/>
            <a:cs typeface="+mn-cs"/>
          </a:endParaRPr>
        </a:p>
      </dsp:txBody>
      <dsp:txXfrm>
        <a:off x="4004523" y="1540224"/>
        <a:ext cx="1093034" cy="1042076"/>
      </dsp:txXfrm>
    </dsp:sp>
    <dsp:sp modelId="{FE0EA004-C6F2-45CF-933D-362DF6BA0CF9}">
      <dsp:nvSpPr>
        <dsp:cNvPr id="0" name=""/>
        <dsp:cNvSpPr/>
      </dsp:nvSpPr>
      <dsp:spPr>
        <a:xfrm>
          <a:off x="3111190" y="3377088"/>
          <a:ext cx="1545784" cy="1473718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2"/>
                <a:satOff val="5453"/>
                <a:lumOff val="3145"/>
                <a:alphaOff val="18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2"/>
                <a:satOff val="5453"/>
                <a:lumOff val="3145"/>
                <a:alphaOff val="18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2"/>
                <a:satOff val="5453"/>
                <a:lumOff val="3145"/>
                <a:alphaOff val="18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P3: Personal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Vilka arbetar här?</a:t>
          </a:r>
        </a:p>
      </dsp:txBody>
      <dsp:txXfrm>
        <a:off x="3337565" y="3592909"/>
        <a:ext cx="1093034" cy="1042076"/>
      </dsp:txXfrm>
    </dsp:sp>
    <dsp:sp modelId="{F3BA2F84-2E2C-43FB-9091-22EE200339DC}">
      <dsp:nvSpPr>
        <dsp:cNvPr id="0" name=""/>
        <dsp:cNvSpPr/>
      </dsp:nvSpPr>
      <dsp:spPr>
        <a:xfrm>
          <a:off x="952869" y="3377088"/>
          <a:ext cx="1545784" cy="1473718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3"/>
                <a:satOff val="7271"/>
                <a:lumOff val="4193"/>
                <a:alphaOff val="24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3"/>
                <a:satOff val="7271"/>
                <a:lumOff val="4193"/>
                <a:alphaOff val="24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3"/>
                <a:satOff val="7271"/>
                <a:lumOff val="4193"/>
                <a:alphaOff val="24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P4: Processer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Vilka är våra huvud-processer?</a:t>
          </a:r>
        </a:p>
      </dsp:txBody>
      <dsp:txXfrm>
        <a:off x="1179244" y="3592909"/>
        <a:ext cx="1093034" cy="1042076"/>
      </dsp:txXfrm>
    </dsp:sp>
    <dsp:sp modelId="{6E7EC5C7-EB28-4686-AC13-E0582E0E412B}">
      <dsp:nvSpPr>
        <dsp:cNvPr id="0" name=""/>
        <dsp:cNvSpPr/>
      </dsp:nvSpPr>
      <dsp:spPr>
        <a:xfrm>
          <a:off x="285911" y="1324403"/>
          <a:ext cx="1545784" cy="1473718"/>
        </a:xfrm>
        <a:prstGeom prst="ellipse">
          <a:avLst/>
        </a:prstGeom>
        <a:gradFill rotWithShape="0">
          <a:gsLst>
            <a:gs pos="0">
              <a:srgbClr val="E03177">
                <a:shade val="80000"/>
                <a:alpha val="50000"/>
                <a:hueOff val="4"/>
                <a:satOff val="9089"/>
                <a:lumOff val="5241"/>
                <a:alphaOff val="30000"/>
                <a:satMod val="103000"/>
                <a:lumMod val="102000"/>
                <a:tint val="94000"/>
              </a:srgbClr>
            </a:gs>
            <a:gs pos="50000">
              <a:srgbClr val="E03177">
                <a:shade val="80000"/>
                <a:alpha val="50000"/>
                <a:hueOff val="4"/>
                <a:satOff val="9089"/>
                <a:lumOff val="5241"/>
                <a:alphaOff val="30000"/>
                <a:satMod val="110000"/>
                <a:lumMod val="100000"/>
                <a:shade val="100000"/>
              </a:srgbClr>
            </a:gs>
            <a:gs pos="100000">
              <a:srgbClr val="E03177">
                <a:shade val="80000"/>
                <a:alpha val="50000"/>
                <a:hueOff val="4"/>
                <a:satOff val="9089"/>
                <a:lumOff val="5241"/>
                <a:alphaOff val="3000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P5: Mönster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ysClr val="windowText" lastClr="000000"/>
              </a:solidFill>
              <a:latin typeface="Georgia"/>
              <a:ea typeface="+mn-ea"/>
              <a:cs typeface="+mn-cs"/>
            </a:rPr>
            <a:t>Lärdomar om vårt  mikrosystem</a:t>
          </a:r>
        </a:p>
      </dsp:txBody>
      <dsp:txXfrm>
        <a:off x="512286" y="1540224"/>
        <a:ext cx="1093034" cy="1042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38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797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12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81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22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06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21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10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97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826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47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9DC7-4CAF-4DFD-91EF-8421BC291D58}" type="datetimeFigureOut">
              <a:rPr lang="sv-SE" smtClean="0"/>
              <a:t>2021-08-30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FC8BD-FE94-4A88-86B5-FACCFFDF10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84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ngla.nu/" TargetMode="External"/><Relationship Id="rId2" Type="http://schemas.openxmlformats.org/officeDocument/2006/relationships/hyperlink" Target="http://www.sfam.s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qrcstockholm.se/" TargetMode="External"/><Relationship Id="rId4" Type="http://schemas.openxmlformats.org/officeDocument/2006/relationships/hyperlink" Target="http://www.skl.se/primarvardskvalite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brott.nu/" TargetMode="External"/><Relationship Id="rId2" Type="http://schemas.openxmlformats.org/officeDocument/2006/relationships/hyperlink" Target="https://qrcstockholm.se/patientsamverkan/verktygsla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l.se/download/18.5e588ed415aa6ecabde9f48f/1489484509965/Beteenden%20och%20behov%20hos%20personer%20i%20kontakt%20med%20v%C3%A5rden.pdf" TargetMode="External"/><Relationship Id="rId5" Type="http://schemas.openxmlformats.org/officeDocument/2006/relationships/hyperlink" Target="https://qrcstockholm.se/coachingakademin/utbildning/forbattringscoach-15-hp/" TargetMode="External"/><Relationship Id="rId4" Type="http://schemas.openxmlformats.org/officeDocument/2006/relationships/hyperlink" Target="http://www.attledaforbastamojligavard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74904"/>
            <a:ext cx="9519920" cy="5138928"/>
          </a:xfrm>
        </p:spPr>
        <p:txBody>
          <a:bodyPr/>
          <a:lstStyle/>
          <a:p>
            <a:r>
              <a:rPr lang="sv-SE" dirty="0">
                <a:solidFill>
                  <a:srgbClr val="CC3399"/>
                </a:solidFill>
                <a:latin typeface="Arial Black"/>
              </a:rPr>
              <a:t>UppföljningsDialog</a:t>
            </a:r>
            <a:br>
              <a:rPr lang="sv-SE" dirty="0">
                <a:solidFill>
                  <a:srgbClr val="CC3399"/>
                </a:solidFill>
                <a:latin typeface="Arial Black"/>
              </a:rPr>
            </a:br>
            <a:r>
              <a:rPr lang="sv-SE" dirty="0">
                <a:solidFill>
                  <a:srgbClr val="CC3399"/>
                </a:solidFill>
                <a:latin typeface="Arial Black"/>
              </a:rPr>
              <a:t>XX VC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800600"/>
            <a:ext cx="9144000" cy="171907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sv-SE" i="1" dirty="0">
              <a:latin typeface="Arial Black" panose="020B0A04020102020204" pitchFamily="34" charset="0"/>
            </a:endParaRPr>
          </a:p>
          <a:p>
            <a:endParaRPr lang="sv-SE" i="1" dirty="0">
              <a:latin typeface="Arial Black" panose="020B0A04020102020204" pitchFamily="34" charset="0"/>
            </a:endParaRPr>
          </a:p>
          <a:p>
            <a:r>
              <a:rPr lang="sv-SE" i="1" dirty="0">
                <a:latin typeface="Arial Black"/>
              </a:rPr>
              <a:t>XX månad 20XX</a:t>
            </a:r>
          </a:p>
        </p:txBody>
      </p:sp>
      <p:pic>
        <p:nvPicPr>
          <p:cNvPr id="4" name="Platshållare för innehåll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662" y="804672"/>
            <a:ext cx="3876675" cy="2386647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2862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1272" y="2560320"/>
            <a:ext cx="4547616" cy="3662363"/>
          </a:xfrm>
        </p:spPr>
        <p:txBody>
          <a:bodyPr>
            <a:normAutofit/>
          </a:bodyPr>
          <a:lstStyle/>
          <a:p>
            <a:pPr algn="ctr"/>
            <a:r>
              <a:rPr lang="sv-SE" sz="2800" i="1" dirty="0">
                <a:solidFill>
                  <a:srgbClr val="CC3399"/>
                </a:solidFill>
                <a:latin typeface="Arial Black"/>
              </a:rPr>
              <a:t>Bra jobbat!</a:t>
            </a:r>
            <a:br>
              <a:rPr lang="sv-SE" sz="2800" i="1" dirty="0">
                <a:latin typeface="Arial Black" panose="020B0A04020102020204" pitchFamily="34" charset="0"/>
              </a:rPr>
            </a:br>
            <a:r>
              <a:rPr lang="sv-SE" sz="2800" i="1" dirty="0">
                <a:solidFill>
                  <a:srgbClr val="CC3399"/>
                </a:solidFill>
                <a:latin typeface="Arial Black"/>
              </a:rPr>
              <a:t>Hälsar</a:t>
            </a:r>
            <a:br>
              <a:rPr lang="sv-SE" sz="2800" i="1" dirty="0">
                <a:latin typeface="Arial Black" panose="020B0A04020102020204" pitchFamily="34" charset="0"/>
              </a:rPr>
            </a:br>
            <a:br>
              <a:rPr lang="sv-SE" sz="2000" dirty="0">
                <a:latin typeface="Arial Black" panose="020B0A04020102020204" pitchFamily="34" charset="0"/>
              </a:rPr>
            </a:br>
            <a:r>
              <a:rPr lang="sv-SE" sz="2000" dirty="0">
                <a:solidFill>
                  <a:srgbClr val="CC3399"/>
                </a:solidFill>
                <a:latin typeface="Arial Black"/>
              </a:rPr>
              <a:t>XXX</a:t>
            </a:r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" t="14665" r="27470" b="6953"/>
          <a:stretch>
            <a:fillRect/>
          </a:stretch>
        </p:blipFill>
        <p:spPr bwMode="auto">
          <a:xfrm>
            <a:off x="5373275" y="2237105"/>
            <a:ext cx="6456362" cy="43513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5" name="Rubrik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5400" dirty="0">
                <a:solidFill>
                  <a:srgbClr val="CC3399"/>
                </a:solidFill>
                <a:latin typeface="Arial Black" panose="020B0A04020102020204" pitchFamily="34" charset="0"/>
              </a:rPr>
              <a:t>Stort tack för er medverkan!</a:t>
            </a:r>
          </a:p>
        </p:txBody>
      </p:sp>
    </p:spTree>
    <p:extLst>
      <p:ext uri="{BB962C8B-B14F-4D97-AF65-F5344CB8AC3E}">
        <p14:creationId xmlns:p14="http://schemas.microsoft.com/office/powerpoint/2010/main" val="407679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>
                <a:solidFill>
                  <a:srgbClr val="CC3399"/>
                </a:solidFill>
                <a:latin typeface="Arial Black" panose="020B0A04020102020204" pitchFamily="34" charset="0"/>
              </a:rPr>
              <a:t>Uppföljningsdialog kring 5P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093930"/>
              </p:ext>
            </p:extLst>
          </p:nvPr>
        </p:nvGraphicFramePr>
        <p:xfrm>
          <a:off x="3291078" y="1548003"/>
          <a:ext cx="5609844" cy="4906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69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solidFill>
                  <a:srgbClr val="CC3399"/>
                </a:solidFill>
                <a:latin typeface="Arial Black" panose="020B0A04020102020204" pitchFamily="34" charset="0"/>
              </a:rPr>
              <a:t>Vid uppföljande videomöte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Reflektioner efter förra mötet? </a:t>
            </a:r>
          </a:p>
          <a:p>
            <a:r>
              <a:rPr lang="sv-SE" dirty="0"/>
              <a:t>Ytterligare feedback på själva metoden för uppföljningsdialogen eller på metoden för återkopplingen?</a:t>
            </a:r>
          </a:p>
          <a:p>
            <a:r>
              <a:rPr lang="sv-SE" dirty="0"/>
              <a:t>Vad kommer ni att arbeta vidare med?</a:t>
            </a:r>
          </a:p>
          <a:p>
            <a:r>
              <a:rPr lang="sv-SE" dirty="0"/>
              <a:t>Har ni valt ut några mått att fortsätta följa?</a:t>
            </a:r>
          </a:p>
        </p:txBody>
      </p:sp>
    </p:spTree>
    <p:extLst>
      <p:ext uri="{BB962C8B-B14F-4D97-AF65-F5344CB8AC3E}">
        <p14:creationId xmlns:p14="http://schemas.microsoft.com/office/powerpoint/2010/main" val="214523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solidFill>
                  <a:srgbClr val="CC3399"/>
                </a:solidFill>
                <a:latin typeface="Arial Black" panose="020B0A04020102020204" pitchFamily="34" charset="0"/>
              </a:rPr>
              <a:t>Ett urval av styrkorna i verksamheten</a:t>
            </a:r>
            <a:endParaRPr lang="sv-SE" sz="3600" dirty="0">
              <a:solidFill>
                <a:srgbClr val="CC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76812"/>
            <a:ext cx="11000874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1800" dirty="0">
                <a:cs typeface="Calibri"/>
              </a:rPr>
              <a:t>XXX</a:t>
            </a:r>
          </a:p>
          <a:p>
            <a:endParaRPr lang="sv-SE" sz="1800" dirty="0">
              <a:cs typeface="Calibri"/>
            </a:endParaRPr>
          </a:p>
          <a:p>
            <a:endParaRPr lang="sv-SE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223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solidFill>
                  <a:srgbClr val="CC3399"/>
                </a:solidFill>
                <a:latin typeface="Arial Black" panose="020B0A04020102020204" pitchFamily="34" charset="0"/>
              </a:rPr>
              <a:t>Förbättringsområden och frågor att fundera vidare över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427109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694944"/>
            <a:ext cx="10515600" cy="896112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solidFill>
                  <a:srgbClr val="CC3399"/>
                </a:solidFill>
                <a:latin typeface="Arial Black" panose="020B0A04020102020204" pitchFamily="34" charset="0"/>
              </a:rPr>
              <a:t>Lärdomar för uppföljningsteamet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585907"/>
          </a:xfrm>
        </p:spPr>
        <p:txBody>
          <a:bodyPr>
            <a:normAutofit/>
          </a:bodyPr>
          <a:lstStyle/>
          <a:p>
            <a:r>
              <a:rPr lang="sv-SE" dirty="0"/>
              <a:t>XXX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359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694944"/>
            <a:ext cx="10515600" cy="896112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solidFill>
                  <a:srgbClr val="CC3399"/>
                </a:solidFill>
                <a:latin typeface="Arial Black" panose="020B0A04020102020204" pitchFamily="34" charset="0"/>
              </a:rPr>
              <a:t>Medskick och lärdomar för Hälso- och sjukvårdsförvaltningen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585907"/>
          </a:xfrm>
        </p:spPr>
        <p:txBody>
          <a:bodyPr>
            <a:normAutofit/>
          </a:bodyPr>
          <a:lstStyle/>
          <a:p>
            <a:r>
              <a:rPr lang="sv-SE" dirty="0"/>
              <a:t>XXX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781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solidFill>
                  <a:srgbClr val="CC3399"/>
                </a:solidFill>
                <a:latin typeface="Arial Black" panose="020B0A04020102020204" pitchFamily="34" charset="0"/>
              </a:rPr>
              <a:t>Tips på länkar till exempel på förbättringsarbeten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Tips på länkar till konkreta exempel på vad andra VC har gjort, </a:t>
            </a:r>
            <a:r>
              <a:rPr lang="sv-SE" dirty="0" err="1"/>
              <a:t>ffa</a:t>
            </a:r>
            <a:r>
              <a:rPr lang="sv-SE" dirty="0"/>
              <a:t> arbeten kring viktiga processer och flöden i primärvården. Se gärna: 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www.sfam.se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www.ringla.nu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4"/>
              </a:rPr>
              <a:t>www.skl.se/primarvardskvalitet</a:t>
            </a:r>
            <a:r>
              <a:rPr lang="sv-SE" dirty="0"/>
              <a:t> (gå till ”Stöd för användning”)</a:t>
            </a:r>
          </a:p>
          <a:p>
            <a:pPr marL="0" indent="0">
              <a:buNone/>
            </a:pPr>
            <a:r>
              <a:rPr lang="sv-SE" dirty="0">
                <a:hlinkClick r:id="rId5"/>
              </a:rPr>
              <a:t>www.qrcstockholm.se</a:t>
            </a:r>
            <a:r>
              <a:rPr lang="sv-SE" dirty="0"/>
              <a:t> (t.ex. telefonlinje för stöd vid förbättringsarbete)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390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CC3399"/>
                </a:solidFill>
                <a:latin typeface="Arial Black" panose="020B0A04020102020204" pitchFamily="34" charset="0"/>
              </a:rPr>
              <a:t>Fler tips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/>
              <a:t>Patientsamverkan</a:t>
            </a:r>
            <a:r>
              <a:rPr lang="sv-SE" dirty="0"/>
              <a:t>: </a:t>
            </a:r>
            <a:r>
              <a:rPr lang="sv-SE" dirty="0">
                <a:hlinkClick r:id="rId2"/>
              </a:rPr>
              <a:t>https://qrcstockholm.se/patientsamverkan/verktygslada</a:t>
            </a:r>
            <a:endParaRPr lang="sv-SE" dirty="0"/>
          </a:p>
          <a:p>
            <a:r>
              <a:rPr lang="sv-SE" b="1" dirty="0"/>
              <a:t>PDSA-modellen i digital form för arbetsplatsen: </a:t>
            </a:r>
            <a:r>
              <a:rPr lang="sv-SE" dirty="0">
                <a:hlinkClick r:id="rId3"/>
              </a:rPr>
              <a:t>www.genombrott.nu</a:t>
            </a:r>
            <a:endParaRPr lang="sv-SE" dirty="0"/>
          </a:p>
          <a:p>
            <a:r>
              <a:rPr lang="sv-SE" b="1" dirty="0"/>
              <a:t>Ledarskap och förbättringsarbete: </a:t>
            </a:r>
            <a:r>
              <a:rPr lang="sv-SE" dirty="0">
                <a:hlinkClick r:id="rId4"/>
              </a:rPr>
              <a:t>www.attledaforbastamojligavard.se</a:t>
            </a:r>
            <a:endParaRPr lang="sv-SE" dirty="0"/>
          </a:p>
          <a:p>
            <a:r>
              <a:rPr lang="sv-SE" b="1" dirty="0"/>
              <a:t>Vidareutbildning i förbättringsarbete: </a:t>
            </a:r>
            <a:r>
              <a:rPr lang="sv-SE" dirty="0">
                <a:hlinkClick r:id="rId5"/>
              </a:rPr>
              <a:t>https://qrcstockholm.se/coachingakademin/utbildning/forbattringscoach-15-hp/</a:t>
            </a:r>
            <a:endParaRPr lang="sv-SE" dirty="0"/>
          </a:p>
          <a:p>
            <a:r>
              <a:rPr lang="sv-SE" b="1" dirty="0"/>
              <a:t>Modell för att undersöka VCs patientgrupper och deras behov:</a:t>
            </a:r>
            <a:r>
              <a:rPr lang="sv-SE" dirty="0"/>
              <a:t> </a:t>
            </a:r>
            <a:r>
              <a:rPr lang="sv-SE" dirty="0">
                <a:hlinkClick r:id="rId6"/>
              </a:rPr>
              <a:t>https://skl.se/download/18.5e588ed415aa6ecabde9f48f/1489484509965/Beteenden%20och%20behov%20hos%20personer%20i%20kontakt%20med%20v%C3%A5rden.pdf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157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9024</TotalTime>
  <Words>302</Words>
  <Application>Microsoft Office PowerPoint</Application>
  <PresentationFormat>Bredbild</PresentationFormat>
  <Paragraphs>46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Georgia</vt:lpstr>
      <vt:lpstr>Office-tema</vt:lpstr>
      <vt:lpstr>UppföljningsDialog XX VC</vt:lpstr>
      <vt:lpstr>Uppföljningsdialog kring 5P</vt:lpstr>
      <vt:lpstr>Vid uppföljande videomöte</vt:lpstr>
      <vt:lpstr>Ett urval av styrkorna i verksamheten</vt:lpstr>
      <vt:lpstr>Förbättringsområden och frågor att fundera vidare över</vt:lpstr>
      <vt:lpstr>Lärdomar för uppföljningsteamet </vt:lpstr>
      <vt:lpstr>Medskick och lärdomar för Hälso- och sjukvårdsförvaltningen </vt:lpstr>
      <vt:lpstr>Tips på länkar till exempel på förbättringsarbeten</vt:lpstr>
      <vt:lpstr>Fler tips</vt:lpstr>
      <vt:lpstr>Bra jobbat! Hälsar  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</dc:title>
  <dc:creator>Eva Arvidsson</dc:creator>
  <cp:lastModifiedBy>Gäre Arvidsson Stina</cp:lastModifiedBy>
  <cp:revision>221</cp:revision>
  <dcterms:created xsi:type="dcterms:W3CDTF">2018-10-24T06:06:28Z</dcterms:created>
  <dcterms:modified xsi:type="dcterms:W3CDTF">2021-08-30T19:58:24Z</dcterms:modified>
</cp:coreProperties>
</file>